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57" r:id="rId3"/>
    <p:sldId id="265" r:id="rId4"/>
    <p:sldId id="266" r:id="rId5"/>
    <p:sldId id="267" r:id="rId6"/>
    <p:sldId id="259" r:id="rId7"/>
    <p:sldId id="258" r:id="rId8"/>
    <p:sldId id="268" r:id="rId9"/>
    <p:sldId id="262" r:id="rId10"/>
    <p:sldId id="270" r:id="rId11"/>
    <p:sldId id="264" r:id="rId12"/>
    <p:sldId id="271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FF00"/>
    <a:srgbClr val="00FF00"/>
    <a:srgbClr val="CC00CC"/>
    <a:srgbClr val="259A00"/>
    <a:srgbClr val="CC0099"/>
    <a:srgbClr val="00CC00"/>
    <a:srgbClr val="CCCC00"/>
    <a:srgbClr val="FFD44B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2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57" name="Oval 5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8" name="Oval 6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9" name="Oval 7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0" name="Oval 8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" name="Oval 9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2" name="Freeform 10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" name="Freeform 11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4" name="Freeform 12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5" name="Freeform 13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6" name="Freeform 14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7" name="Oval 15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7" name="Group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39" name="Oval 17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0" name="Oval 18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" name="Oval 19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2" name="Oval 20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3" name="Oval 21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4" name="Oval 22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5" name="Oval 23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6" name="Oval 24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7" name="Freeform 25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8" name="Freeform 26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9" name="Freeform 27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0" name="Freeform 28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1" name="Freeform 29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2" name="Freeform 30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3" name="Freeform 31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4" name="Freeform 32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5" name="Freeform 33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6" name="Freeform 34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8" name="Group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2" name="Freeform 36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3" name="Freeform 37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4" name="Freeform 38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" name="Freeform 39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6" name="Freeform 40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" name="Freeform 41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8" name="Freeform 42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9" name="Freeform 43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" name="Freeform 44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1" name="Freeform 45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2" name="Freeform 46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3" name="Oval 47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4" name="Oval 48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5" name="Oval 49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6" name="Oval 50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7" name="Oval 51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8" name="Oval 52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9" name="Group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" name="Freeform 54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" name="Freeform 55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" name="Freeform 56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" name="Freeform 57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" name="Freeform 58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" name="Freeform 59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" name="Freeform 60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grpSp>
            <p:nvGrpSpPr>
              <p:cNvPr id="17" name="Group 61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8" name="Oval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2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2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</p:grpSp>
      </p:grpSp>
      <p:sp>
        <p:nvSpPr>
          <p:cNvPr id="5186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187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68" name="Rectangle 68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F8672-84F7-4F93-B53B-BBC287324B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183A24-DCE8-4D58-AB02-77A33E7E28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94814E-AD85-49B5-983E-57041DAE95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B34271-9EEB-413E-B886-92DC0A8801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F1A910-F0C5-4349-A8F5-FAA3941BAC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4D80FD-9721-4835-94A4-D3EF46F374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7BE58F-F45C-45DD-BCF5-48978DD8DC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0A0480-BFDF-4D20-9F83-C7EB09C989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ACE51D-372A-46C7-9E28-492A28E8CE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CE85D-7834-4DEB-BB9F-7CF1AA5E6E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048153-51BF-41E6-A4FF-E72D7F71B6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reeform 2"/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29" y="132"/>
              </a:cxn>
              <a:cxn ang="0">
                <a:pos x="77" y="108"/>
              </a:cxn>
              <a:cxn ang="0">
                <a:pos x="119" y="78"/>
              </a:cxn>
              <a:cxn ang="0">
                <a:pos x="155" y="48"/>
              </a:cxn>
              <a:cxn ang="0">
                <a:pos x="179" y="12"/>
              </a:cxn>
              <a:cxn ang="0">
                <a:pos x="173" y="6"/>
              </a:cxn>
              <a:cxn ang="0">
                <a:pos x="167" y="0"/>
              </a:cxn>
              <a:cxn ang="0">
                <a:pos x="137" y="42"/>
              </a:cxn>
              <a:cxn ang="0">
                <a:pos x="101" y="78"/>
              </a:cxn>
              <a:cxn ang="0">
                <a:pos x="53" y="108"/>
              </a:cxn>
              <a:cxn ang="0">
                <a:pos x="0" y="132"/>
              </a:cxn>
              <a:cxn ang="0">
                <a:pos x="0" y="132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grpSp>
        <p:nvGrpSpPr>
          <p:cNvPr id="1027" name="Group 3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4102" name="Oval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03" name="Oval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04" name="Oval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05" name="Oval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06" name="Oval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07" name="Freeform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08" name="Freeform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09" name="Freeform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10" name="Freeform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11" name="Freeform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12" name="Oval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035" name="Group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4114" name="Oval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15" name="Oval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16" name="Oval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17" name="Oval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18" name="Oval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19" name="Oval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20" name="Oval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21" name="Oval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22" name="Freeform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23" name="Freeform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24" name="Freeform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25" name="Freeform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26" name="Freeform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27" name="Freeform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28" name="Freeform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29" name="Freeform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30" name="Freeform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31" name="Freeform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036" name="Group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4133" name="Freeform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34" name="Freeform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35" name="Freeform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38" name="Freeform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39" name="Freeform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40" name="Freeform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41" name="Freeform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42" name="Freeform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43" name="Freeform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44" name="Oval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45" name="Oval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46" name="Oval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47" name="Oval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48" name="Oval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49" name="Oval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037" name="Group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4151" name="Freeform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52" name="Freeform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53" name="Freeform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54" name="Freeform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55" name="Freeform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56" name="Freeform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57" name="Freeform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grpSp>
            <p:nvGrpSpPr>
              <p:cNvPr id="1045" name="Group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415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416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416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4162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</p:grpSp>
      </p:grpSp>
      <p:sp>
        <p:nvSpPr>
          <p:cNvPr id="4163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164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165" name="Rectangle 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66" name="Rectangle 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67" name="Rectangle 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EED12B3F-79F8-48BB-BE57-63DF87D293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2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2387922"/>
            <a:ext cx="7772400" cy="136207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rgbClr val="FFFF00"/>
                </a:solidFill>
                <a:effectLst/>
              </a:rPr>
              <a:t>Машиностроительный комплекс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3707905" y="4653136"/>
            <a:ext cx="5247844" cy="1922513"/>
          </a:xfrm>
        </p:spPr>
        <p:txBody>
          <a:bodyPr/>
          <a:lstStyle/>
          <a:p>
            <a:pPr algn="r"/>
            <a:r>
              <a:rPr lang="ru-RU" sz="2400" b="1" smtClean="0">
                <a:solidFill>
                  <a:srgbClr val="FFFF00"/>
                </a:solidFill>
                <a:effectLst/>
              </a:rPr>
              <a:t>  </a:t>
            </a:r>
            <a:endParaRPr lang="ru-RU" sz="2400" b="1" dirty="0" smtClean="0">
              <a:solidFill>
                <a:srgbClr val="FFFF00"/>
              </a:solidFill>
              <a:effectLst/>
            </a:endParaRPr>
          </a:p>
        </p:txBody>
      </p:sp>
      <p:pic>
        <p:nvPicPr>
          <p:cNvPr id="2" name="Picture 2" descr="C:\Users\Юля\Desktop\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728225"/>
            <a:ext cx="2615816" cy="19328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Юля\Desktop\i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060" y="4312212"/>
            <a:ext cx="3240360" cy="25369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C:\Users\Юля\Desktop\2200_en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212975"/>
            <a:ext cx="2088232" cy="17005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C:\Users\Юля\Desktop\326963a7971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2663"/>
            <a:ext cx="2544007" cy="19080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C:\Users\Юля\Desktop\i (2)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5734" y="172662"/>
            <a:ext cx="2544007" cy="19080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Юля\Desktop\1268551047_1252068854_34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85995"/>
            <a:ext cx="2808312" cy="20608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285750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 dirty="0" smtClean="0">
                <a:solidFill>
                  <a:schemeClr val="tx1">
                    <a:lumMod val="10000"/>
                  </a:schemeClr>
                </a:solidFill>
                <a:effectLst/>
              </a:rPr>
              <a:t>План характеристики межотраслевого комплекса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style>
          <a:lnRef idx="0">
            <a:scrgbClr r="0" g="0" b="0"/>
          </a:lnRef>
          <a:fillRef idx="1003">
            <a:schemeClr val="dk1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ru-RU" b="1" dirty="0" smtClean="0">
                <a:solidFill>
                  <a:srgbClr val="FFFF00"/>
                </a:solidFill>
                <a:effectLst/>
              </a:rPr>
              <a:t>Хозяйственное значение комплекса</a:t>
            </a:r>
          </a:p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ru-RU" b="1" dirty="0" smtClean="0">
                <a:solidFill>
                  <a:srgbClr val="FFFF00"/>
                </a:solidFill>
                <a:effectLst/>
              </a:rPr>
              <a:t>Состав и структура комплекса</a:t>
            </a:r>
          </a:p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ru-RU" b="1" dirty="0" smtClean="0">
                <a:solidFill>
                  <a:srgbClr val="FFFF00"/>
                </a:solidFill>
                <a:effectLst/>
              </a:rPr>
              <a:t>Основные проблемы развития</a:t>
            </a:r>
          </a:p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ru-RU" b="1" dirty="0" smtClean="0">
                <a:solidFill>
                  <a:srgbClr val="FFFF00"/>
                </a:solidFill>
                <a:effectLst/>
              </a:rPr>
              <a:t>Факторы размещения</a:t>
            </a:r>
          </a:p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ru-RU" b="1" dirty="0" smtClean="0">
                <a:solidFill>
                  <a:srgbClr val="FFFF00"/>
                </a:solidFill>
                <a:effectLst/>
              </a:rPr>
              <a:t>Территориальная структура и важнейшие районы сосредоточения отраслей комплекса</a:t>
            </a:r>
          </a:p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ru-RU" b="1" dirty="0" smtClean="0">
                <a:solidFill>
                  <a:srgbClr val="FFFF00"/>
                </a:solidFill>
                <a:effectLst/>
              </a:rPr>
              <a:t>Перспективы развития </a:t>
            </a:r>
          </a:p>
        </p:txBody>
      </p:sp>
      <p:pic>
        <p:nvPicPr>
          <p:cNvPr id="1026" name="Picture 2" descr="C:\Users\Юля\Desktop\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941168"/>
            <a:ext cx="2381752" cy="17863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277813"/>
            <a:ext cx="5688632" cy="1139825"/>
          </a:xfrm>
        </p:spPr>
        <p:txBody>
          <a:bodyPr/>
          <a:lstStyle/>
          <a:p>
            <a:pPr algn="r" eaLnBrk="1" hangingPunct="1">
              <a:defRPr/>
            </a:pPr>
            <a:r>
              <a:rPr lang="ru-RU" b="1" dirty="0" smtClean="0">
                <a:solidFill>
                  <a:srgbClr val="FFFFFF"/>
                </a:solidFill>
                <a:effectLst/>
              </a:rPr>
              <a:t>Машиностроение</a:t>
            </a:r>
            <a:r>
              <a:rPr lang="ru-RU" dirty="0" smtClean="0">
                <a:solidFill>
                  <a:schemeClr val="tx1"/>
                </a:solidFill>
              </a:rPr>
              <a:t> -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329455"/>
            <a:ext cx="8229600" cy="3467970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ru-RU" sz="3600" b="1" dirty="0">
                <a:solidFill>
                  <a:srgbClr val="FFFF00"/>
                </a:solidFill>
                <a:effectLst/>
              </a:rPr>
              <a:t>совокупность    </a:t>
            </a:r>
            <a:endParaRPr lang="ru-RU" sz="3600" b="1" dirty="0" smtClean="0">
              <a:solidFill>
                <a:srgbClr val="FFFF00"/>
              </a:solidFill>
              <a:effectLst/>
            </a:endParaRPr>
          </a:p>
          <a:p>
            <a:pPr eaLnBrk="1" hangingPunct="1">
              <a:buNone/>
              <a:defRPr/>
            </a:pPr>
            <a:r>
              <a:rPr lang="ru-RU" sz="3600" b="1" dirty="0" smtClean="0">
                <a:solidFill>
                  <a:srgbClr val="FFFF00"/>
                </a:solidFill>
                <a:effectLst/>
              </a:rPr>
              <a:t>отраслей промышленности</a:t>
            </a:r>
            <a:r>
              <a:rPr lang="ru-RU" sz="3600" b="1" dirty="0">
                <a:solidFill>
                  <a:srgbClr val="FFFF00"/>
                </a:solidFill>
                <a:effectLst/>
              </a:rPr>
              <a:t>, </a:t>
            </a:r>
          </a:p>
          <a:p>
            <a:pPr eaLnBrk="1" hangingPunct="1">
              <a:buNone/>
              <a:defRPr/>
            </a:pPr>
            <a:r>
              <a:rPr lang="ru-RU" sz="3600" b="1" dirty="0">
                <a:solidFill>
                  <a:srgbClr val="FFFF00"/>
                </a:solidFill>
                <a:effectLst/>
              </a:rPr>
              <a:t>производящих    разнообразные  </a:t>
            </a:r>
            <a:r>
              <a:rPr lang="ru-RU" sz="3600" b="1" dirty="0" smtClean="0">
                <a:solidFill>
                  <a:srgbClr val="FFFF00"/>
                </a:solidFill>
                <a:effectLst/>
              </a:rPr>
              <a:t>машины</a:t>
            </a:r>
            <a:endParaRPr lang="ru-RU" sz="3600" b="1" dirty="0">
              <a:solidFill>
                <a:srgbClr val="FFFF00"/>
              </a:solidFill>
              <a:effectLst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ru-RU" dirty="0" smtClean="0"/>
          </a:p>
        </p:txBody>
      </p:sp>
      <p:pic>
        <p:nvPicPr>
          <p:cNvPr id="2050" name="Picture 2" descr="C:\Users\Юля\Desktop\i 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05064"/>
            <a:ext cx="3816424" cy="27503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Юля\Desktop\i (4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1" y="238022"/>
            <a:ext cx="2881383" cy="21828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Юля\Desktop\i (5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0046" y="3861048"/>
            <a:ext cx="4465934" cy="28874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277813"/>
            <a:ext cx="9144000" cy="1139825"/>
          </a:xfrm>
        </p:spPr>
        <p:txBody>
          <a:bodyPr/>
          <a:lstStyle/>
          <a:p>
            <a:pPr marL="838200" indent="-838200" eaLnBrk="1" hangingPunct="1">
              <a:defRPr/>
            </a:pPr>
            <a:r>
              <a:rPr lang="ru-RU" sz="4000" b="1" dirty="0" smtClean="0">
                <a:solidFill>
                  <a:srgbClr val="00FF00"/>
                </a:solidFill>
                <a:effectLst/>
              </a:rPr>
              <a:t>Роль и значение машиностроения</a:t>
            </a:r>
            <a:r>
              <a:rPr lang="ru-RU" sz="4000" dirty="0" smtClean="0">
                <a:solidFill>
                  <a:srgbClr val="00FF00"/>
                </a:solidFill>
              </a:rPr>
              <a:t>.</a:t>
            </a:r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800" dirty="0" smtClean="0">
                <a:solidFill>
                  <a:srgbClr val="FFFFFF"/>
                </a:solidFill>
                <a:effectLst/>
              </a:rPr>
              <a:t>На его долю приходится 36% предприятий, 29% работающих, 15% продукции промышленности России.</a:t>
            </a:r>
          </a:p>
          <a:p>
            <a:pPr eaLnBrk="1" hangingPunct="1">
              <a:defRPr/>
            </a:pPr>
            <a:r>
              <a:rPr lang="ru-RU" sz="2800" dirty="0" smtClean="0">
                <a:solidFill>
                  <a:srgbClr val="00FF00"/>
                </a:solidFill>
                <a:effectLst/>
              </a:rPr>
              <a:t>Продукция машиностроения применяется повсеместно: в промышленности, сельском хозяйстве, быту, на транспорте, в вооруженных силах.</a:t>
            </a:r>
          </a:p>
          <a:p>
            <a:pPr eaLnBrk="1" hangingPunct="1">
              <a:defRPr/>
            </a:pPr>
            <a:r>
              <a:rPr lang="ru-RU" sz="2800" dirty="0" smtClean="0">
                <a:solidFill>
                  <a:srgbClr val="FFFFFF"/>
                </a:solidFill>
                <a:effectLst/>
              </a:rPr>
              <a:t>Определяет темпы научно-технической революции.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/>
      <p:bldP spid="1126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274638"/>
            <a:ext cx="8218487" cy="5675312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>
                <a:solidFill>
                  <a:schemeClr val="tx1"/>
                </a:solidFill>
              </a:rPr>
              <a:t>Главная задача машиностроения – </a:t>
            </a:r>
            <a:r>
              <a:rPr lang="ru-RU" b="1" dirty="0" smtClean="0">
                <a:solidFill>
                  <a:srgbClr val="00FF00"/>
                </a:solidFill>
                <a:effectLst/>
              </a:rPr>
              <a:t>обеспечить общество новыми, </a:t>
            </a:r>
            <a:br>
              <a:rPr lang="ru-RU" b="1" dirty="0" smtClean="0">
                <a:solidFill>
                  <a:srgbClr val="00FF00"/>
                </a:solidFill>
                <a:effectLst/>
              </a:rPr>
            </a:br>
            <a:r>
              <a:rPr lang="ru-RU" b="1" dirty="0" smtClean="0">
                <a:solidFill>
                  <a:srgbClr val="00FF00"/>
                </a:solidFill>
                <a:effectLst/>
              </a:rPr>
              <a:t>все более современными машинами</a:t>
            </a:r>
            <a:r>
              <a:rPr lang="ru-RU" b="1" dirty="0" smtClean="0">
                <a:solidFill>
                  <a:schemeClr val="tx1"/>
                </a:solidFill>
                <a:effectLst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Состав комплекс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Роль и значение машиностроения"/>
          <p:cNvPicPr>
            <a:picLocks noChangeAspect="1" noChangeArrowheads="1"/>
          </p:cNvPicPr>
          <p:nvPr/>
        </p:nvPicPr>
        <p:blipFill>
          <a:blip r:embed="rId2"/>
          <a:srcRect r="14566" b="389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1"/>
            <a:ext cx="9144000" cy="1828006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b="1" dirty="0" smtClean="0">
                <a:solidFill>
                  <a:srgbClr val="FFFFFF"/>
                </a:solidFill>
                <a:effectLst/>
              </a:rPr>
              <a:t>Докажите, что предприятия МСК связаны с другими межотраслевыми комплексами. </a:t>
            </a:r>
            <a:br>
              <a:rPr lang="ru-RU" sz="2800" b="1" dirty="0" smtClean="0">
                <a:solidFill>
                  <a:srgbClr val="FFFFFF"/>
                </a:solidFill>
                <a:effectLst/>
              </a:rPr>
            </a:br>
            <a:r>
              <a:rPr lang="ru-RU" sz="2800" b="1" dirty="0" smtClean="0">
                <a:solidFill>
                  <a:srgbClr val="FFFFFF"/>
                </a:solidFill>
                <a:effectLst/>
              </a:rPr>
              <a:t>Укажите, какой продукцией они обмениваются.</a:t>
            </a:r>
            <a:r>
              <a:rPr lang="ru-RU" sz="4000" b="1" dirty="0" smtClean="0">
                <a:solidFill>
                  <a:srgbClr val="FFFFFF"/>
                </a:solidFill>
                <a:effectLst/>
              </a:rPr>
              <a:t> </a:t>
            </a:r>
          </a:p>
        </p:txBody>
      </p:sp>
      <p:sp>
        <p:nvSpPr>
          <p:cNvPr id="24590" name="_s1048"/>
          <p:cNvSpPr>
            <a:spLocks noChangeArrowheads="1"/>
          </p:cNvSpPr>
          <p:nvPr/>
        </p:nvSpPr>
        <p:spPr bwMode="auto">
          <a:xfrm>
            <a:off x="2786063" y="3500438"/>
            <a:ext cx="2071687" cy="2071687"/>
          </a:xfrm>
          <a:prstGeom prst="ellipse">
            <a:avLst/>
          </a:prstGeom>
          <a:solidFill>
            <a:srgbClr val="1A0FFF">
              <a:alpha val="50195"/>
            </a:srgbClr>
          </a:solidFill>
          <a:ln w="9525">
            <a:solidFill>
              <a:srgbClr val="1A0FFF"/>
            </a:solidFill>
            <a:round/>
            <a:headEnd/>
            <a:tailEnd/>
          </a:ln>
        </p:spPr>
        <p:txBody>
          <a:bodyPr anchor="ctr"/>
          <a:lstStyle/>
          <a:p>
            <a:endParaRPr lang="ru-RU"/>
          </a:p>
        </p:txBody>
      </p:sp>
      <p:sp>
        <p:nvSpPr>
          <p:cNvPr id="24591" name="_s1059"/>
          <p:cNvSpPr>
            <a:spLocks noChangeArrowheads="1"/>
          </p:cNvSpPr>
          <p:nvPr/>
        </p:nvSpPr>
        <p:spPr bwMode="auto">
          <a:xfrm>
            <a:off x="4500563" y="2643188"/>
            <a:ext cx="2071687" cy="2071687"/>
          </a:xfrm>
          <a:prstGeom prst="ellipse">
            <a:avLst/>
          </a:prstGeom>
          <a:solidFill>
            <a:srgbClr val="00FF00">
              <a:alpha val="49803"/>
            </a:srgbClr>
          </a:solidFill>
          <a:ln w="9525">
            <a:solidFill>
              <a:srgbClr val="01BD0A"/>
            </a:solidFill>
            <a:round/>
            <a:headEnd/>
            <a:tailEnd/>
          </a:ln>
        </p:spPr>
        <p:txBody>
          <a:bodyPr anchor="ctr"/>
          <a:lstStyle/>
          <a:p>
            <a:endParaRPr lang="ru-RU"/>
          </a:p>
        </p:txBody>
      </p:sp>
      <p:sp>
        <p:nvSpPr>
          <p:cNvPr id="24592" name="_s1069"/>
          <p:cNvSpPr>
            <a:spLocks noChangeArrowheads="1"/>
          </p:cNvSpPr>
          <p:nvPr/>
        </p:nvSpPr>
        <p:spPr bwMode="auto">
          <a:xfrm>
            <a:off x="4071938" y="3571875"/>
            <a:ext cx="2071687" cy="2071688"/>
          </a:xfrm>
          <a:prstGeom prst="ellipse">
            <a:avLst/>
          </a:prstGeom>
          <a:solidFill>
            <a:srgbClr val="FFFF00">
              <a:alpha val="49803"/>
            </a:srgbClr>
          </a:solidFill>
          <a:ln w="9525">
            <a:solidFill>
              <a:srgbClr val="F1FD09"/>
            </a:solidFill>
            <a:round/>
            <a:headEnd/>
            <a:tailEnd/>
          </a:ln>
        </p:spPr>
        <p:txBody>
          <a:bodyPr anchor="ctr"/>
          <a:lstStyle/>
          <a:p>
            <a:endParaRPr lang="ru-RU"/>
          </a:p>
        </p:txBody>
      </p:sp>
      <p:sp>
        <p:nvSpPr>
          <p:cNvPr id="24593" name="_s1080"/>
          <p:cNvSpPr>
            <a:spLocks noChangeArrowheads="1"/>
          </p:cNvSpPr>
          <p:nvPr/>
        </p:nvSpPr>
        <p:spPr bwMode="auto">
          <a:xfrm>
            <a:off x="3500438" y="2071688"/>
            <a:ext cx="2071687" cy="2071687"/>
          </a:xfrm>
          <a:prstGeom prst="ellipse">
            <a:avLst/>
          </a:prstGeom>
          <a:solidFill>
            <a:srgbClr val="F60802">
              <a:alpha val="50195"/>
            </a:srgbClr>
          </a:solidFill>
          <a:ln w="9525">
            <a:solidFill>
              <a:srgbClr val="F60802"/>
            </a:solidFill>
            <a:round/>
            <a:headEnd/>
            <a:tailEnd/>
          </a:ln>
        </p:spPr>
        <p:txBody>
          <a:bodyPr anchor="ctr"/>
          <a:lstStyle/>
          <a:p>
            <a:endParaRPr lang="ru-RU"/>
          </a:p>
        </p:txBody>
      </p:sp>
      <p:sp>
        <p:nvSpPr>
          <p:cNvPr id="24594" name="_s1091"/>
          <p:cNvSpPr>
            <a:spLocks noChangeArrowheads="1"/>
          </p:cNvSpPr>
          <p:nvPr/>
        </p:nvSpPr>
        <p:spPr bwMode="auto">
          <a:xfrm>
            <a:off x="2428875" y="2643188"/>
            <a:ext cx="2071688" cy="2071687"/>
          </a:xfrm>
          <a:prstGeom prst="ellipse">
            <a:avLst/>
          </a:prstGeom>
          <a:solidFill>
            <a:srgbClr val="0399FF">
              <a:alpha val="50195"/>
            </a:srgbClr>
          </a:solidFill>
          <a:ln w="9525">
            <a:solidFill>
              <a:srgbClr val="4B595B"/>
            </a:solidFill>
            <a:round/>
            <a:headEnd/>
            <a:tailEnd/>
          </a:ln>
        </p:spPr>
        <p:txBody>
          <a:bodyPr anchor="ctr"/>
          <a:lstStyle/>
          <a:p>
            <a:endParaRPr lang="ru-RU"/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3500438" y="1643063"/>
            <a:ext cx="20716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Машиностроение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57188" y="2928938"/>
            <a:ext cx="20716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Топливно-энергетический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6786563" y="3357563"/>
            <a:ext cx="20716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Транспортный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285875" y="5643563"/>
            <a:ext cx="23574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Металлургический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4786313" y="5715000"/>
            <a:ext cx="25717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Агропромышленный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5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5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5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5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5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5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5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5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90" grpId="0" animBg="1"/>
      <p:bldP spid="24591" grpId="0" animBg="1"/>
      <p:bldP spid="24592" grpId="0" animBg="1"/>
      <p:bldP spid="24593" grpId="0" animBg="1"/>
      <p:bldP spid="24594" grpId="0" animBg="1"/>
      <p:bldP spid="10" grpId="0"/>
      <p:bldP spid="11" grpId="0"/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Проблемы развития"/>
          <p:cNvPicPr>
            <a:picLocks noChangeAspect="1" noChangeArrowheads="1"/>
          </p:cNvPicPr>
          <p:nvPr/>
        </p:nvPicPr>
        <p:blipFill>
          <a:blip r:embed="rId2"/>
          <a:srcRect r="8264" b="614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" y="332656"/>
            <a:ext cx="8964488" cy="6192688"/>
          </a:xfrm>
        </p:spPr>
        <p:txBody>
          <a:bodyPr/>
          <a:lstStyle/>
          <a:p>
            <a:r>
              <a:rPr lang="ru-RU" dirty="0" smtClean="0"/>
              <a:t>   </a:t>
            </a:r>
            <a:r>
              <a:rPr lang="ru-RU" sz="3200" b="1" dirty="0" smtClean="0">
                <a:solidFill>
                  <a:schemeClr val="tx1">
                    <a:lumMod val="10000"/>
                  </a:schemeClr>
                </a:solidFill>
                <a:effectLst/>
              </a:rPr>
              <a:t>Факторы размещения </a:t>
            </a:r>
          </a:p>
          <a:p>
            <a:r>
              <a:rPr lang="ru-RU" sz="3200" b="1" dirty="0" smtClean="0">
                <a:solidFill>
                  <a:schemeClr val="tx1">
                    <a:lumMod val="10000"/>
                  </a:schemeClr>
                </a:solidFill>
                <a:effectLst/>
              </a:rPr>
              <a:t>    машиностроения: </a:t>
            </a:r>
          </a:p>
          <a:p>
            <a:r>
              <a:rPr lang="ru-RU" sz="2800" dirty="0" smtClean="0">
                <a:solidFill>
                  <a:schemeClr val="tx1">
                    <a:lumMod val="10000"/>
                  </a:schemeClr>
                </a:solidFill>
              </a:rPr>
              <a:t>1.</a:t>
            </a:r>
            <a:r>
              <a:rPr lang="ru-RU" sz="2800" b="1" dirty="0" smtClean="0">
                <a:solidFill>
                  <a:schemeClr val="tx1">
                    <a:lumMod val="10000"/>
                  </a:schemeClr>
                </a:solidFill>
              </a:rPr>
              <a:t> </a:t>
            </a:r>
            <a:r>
              <a:rPr lang="ru-RU" sz="2800" b="1" dirty="0" smtClean="0">
                <a:solidFill>
                  <a:srgbClr val="FFFFFF"/>
                </a:solidFill>
                <a:effectLst/>
              </a:rPr>
              <a:t>Наукоёмкость</a:t>
            </a:r>
            <a:r>
              <a:rPr lang="ru-RU" b="1" dirty="0" smtClean="0">
                <a:solidFill>
                  <a:srgbClr val="FFFFFF"/>
                </a:solidFill>
                <a:effectLst/>
              </a:rPr>
              <a:t> </a:t>
            </a:r>
            <a:r>
              <a:rPr lang="ru-RU" dirty="0" smtClean="0">
                <a:solidFill>
                  <a:srgbClr val="FFFFFF"/>
                </a:solidFill>
                <a:effectLst/>
              </a:rPr>
              <a:t>(конструкторские бюро, </a:t>
            </a:r>
          </a:p>
          <a:p>
            <a:r>
              <a:rPr lang="ru-RU" dirty="0" smtClean="0">
                <a:solidFill>
                  <a:srgbClr val="FFFFFF"/>
                </a:solidFill>
                <a:effectLst/>
              </a:rPr>
              <a:t> опытные заводы-Москва, С.-Петербург, Новосибирск)</a:t>
            </a:r>
          </a:p>
          <a:p>
            <a:r>
              <a:rPr lang="ru-RU" sz="2800" b="1" dirty="0" smtClean="0">
                <a:solidFill>
                  <a:schemeClr val="tx1">
                    <a:lumMod val="10000"/>
                  </a:schemeClr>
                </a:solidFill>
                <a:effectLst/>
              </a:rPr>
              <a:t>2. </a:t>
            </a:r>
            <a:r>
              <a:rPr lang="ru-RU" sz="2800" b="1" dirty="0" smtClean="0">
                <a:solidFill>
                  <a:srgbClr val="FFFFFF"/>
                </a:solidFill>
                <a:effectLst/>
              </a:rPr>
              <a:t>Военно-стратегический</a:t>
            </a:r>
            <a:r>
              <a:rPr lang="ru-RU" sz="2800" dirty="0" smtClean="0">
                <a:solidFill>
                  <a:srgbClr val="FFFFFF"/>
                </a:solidFill>
                <a:effectLst/>
              </a:rPr>
              <a:t> </a:t>
            </a:r>
            <a:r>
              <a:rPr lang="ru-RU" sz="1800" dirty="0" smtClean="0">
                <a:solidFill>
                  <a:srgbClr val="FFFFFF"/>
                </a:solidFill>
                <a:effectLst/>
              </a:rPr>
              <a:t>(Саров, Новоуральск, Снежинск)</a:t>
            </a:r>
          </a:p>
          <a:p>
            <a:r>
              <a:rPr lang="ru-RU" sz="2800" b="1" dirty="0" smtClean="0">
                <a:solidFill>
                  <a:schemeClr val="tx1">
                    <a:lumMod val="10000"/>
                  </a:schemeClr>
                </a:solidFill>
                <a:effectLst/>
              </a:rPr>
              <a:t>3. </a:t>
            </a:r>
            <a:r>
              <a:rPr lang="ru-RU" sz="2800" b="1" dirty="0" smtClean="0">
                <a:solidFill>
                  <a:srgbClr val="FFFFFF"/>
                </a:solidFill>
                <a:effectLst/>
              </a:rPr>
              <a:t>Трудоёмкость</a:t>
            </a:r>
            <a:r>
              <a:rPr lang="ru-RU" sz="1800" dirty="0" smtClean="0">
                <a:solidFill>
                  <a:srgbClr val="FFFFFF"/>
                </a:solidFill>
                <a:effectLst/>
              </a:rPr>
              <a:t> (станкостроение-Москва, приборостроение-Воронеж,    Пенза, Рязань)</a:t>
            </a:r>
          </a:p>
          <a:p>
            <a:r>
              <a:rPr lang="ru-RU" sz="2800" b="1" dirty="0" smtClean="0">
                <a:solidFill>
                  <a:schemeClr val="tx1">
                    <a:lumMod val="10000"/>
                  </a:schemeClr>
                </a:solidFill>
                <a:effectLst/>
              </a:rPr>
              <a:t>4. </a:t>
            </a:r>
            <a:r>
              <a:rPr lang="ru-RU" sz="2800" b="1" dirty="0" smtClean="0">
                <a:solidFill>
                  <a:srgbClr val="FFFFFF"/>
                </a:solidFill>
                <a:effectLst/>
              </a:rPr>
              <a:t>Металлоёмкость</a:t>
            </a:r>
            <a:r>
              <a:rPr lang="ru-RU" sz="2800" dirty="0" smtClean="0">
                <a:solidFill>
                  <a:srgbClr val="FFFFFF"/>
                </a:solidFill>
                <a:effectLst/>
              </a:rPr>
              <a:t> </a:t>
            </a:r>
            <a:r>
              <a:rPr lang="ru-RU" sz="1800" dirty="0" smtClean="0">
                <a:solidFill>
                  <a:srgbClr val="FFFFFF"/>
                </a:solidFill>
                <a:effectLst/>
              </a:rPr>
              <a:t>(Екатеринбург, Иркутск, Красноярск)</a:t>
            </a:r>
          </a:p>
          <a:p>
            <a:r>
              <a:rPr lang="ru-RU" sz="2800" b="1" dirty="0" smtClean="0">
                <a:solidFill>
                  <a:schemeClr val="tx1">
                    <a:lumMod val="10000"/>
                  </a:schemeClr>
                </a:solidFill>
                <a:effectLst/>
              </a:rPr>
              <a:t>5. </a:t>
            </a:r>
            <a:r>
              <a:rPr lang="ru-RU" sz="2800" b="1" dirty="0" smtClean="0">
                <a:solidFill>
                  <a:srgbClr val="FFFFFF"/>
                </a:solidFill>
                <a:effectLst/>
              </a:rPr>
              <a:t>Специализация и кооперирование </a:t>
            </a:r>
            <a:r>
              <a:rPr lang="ru-RU" sz="1800" dirty="0" smtClean="0">
                <a:solidFill>
                  <a:srgbClr val="FFFFFF"/>
                </a:solidFill>
                <a:effectLst/>
              </a:rPr>
              <a:t>(троллейбусы-Энгельс, магистральные тепловозы-Коломна, картофелеуборочные комбайны-Рязань)</a:t>
            </a:r>
          </a:p>
          <a:p>
            <a:r>
              <a:rPr lang="ru-RU" sz="2800" b="1" dirty="0" smtClean="0">
                <a:solidFill>
                  <a:schemeClr val="tx1">
                    <a:lumMod val="10000"/>
                  </a:schemeClr>
                </a:solidFill>
                <a:effectLst/>
              </a:rPr>
              <a:t>6. </a:t>
            </a:r>
            <a:r>
              <a:rPr lang="ru-RU" sz="2800" b="1" dirty="0" smtClean="0">
                <a:solidFill>
                  <a:srgbClr val="FFFFFF"/>
                </a:solidFill>
                <a:effectLst/>
              </a:rPr>
              <a:t>Транспортный</a:t>
            </a:r>
            <a:r>
              <a:rPr lang="ru-RU" sz="1800" dirty="0" smtClean="0">
                <a:solidFill>
                  <a:srgbClr val="FFFFFF"/>
                </a:solidFill>
                <a:effectLst/>
              </a:rPr>
              <a:t> (заводы размещены на крупных магистралях)</a:t>
            </a:r>
          </a:p>
          <a:p>
            <a:r>
              <a:rPr lang="ru-RU" sz="2800" b="1" dirty="0" smtClean="0">
                <a:solidFill>
                  <a:schemeClr val="tx1">
                    <a:lumMod val="10000"/>
                  </a:schemeClr>
                </a:solidFill>
                <a:effectLst/>
              </a:rPr>
              <a:t>7. </a:t>
            </a:r>
            <a:r>
              <a:rPr lang="ru-RU" sz="2800" b="1" dirty="0" smtClean="0">
                <a:solidFill>
                  <a:srgbClr val="FFFFFF"/>
                </a:solidFill>
                <a:effectLst/>
              </a:rPr>
              <a:t>Ориентация на потребителя </a:t>
            </a:r>
            <a:r>
              <a:rPr lang="ru-RU" sz="1800" dirty="0" smtClean="0">
                <a:solidFill>
                  <a:srgbClr val="FFFFFF"/>
                </a:solidFill>
                <a:effectLst/>
              </a:rPr>
              <a:t>(тракторы для вывозки леса-           Петрозаводск)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43953"/>
            <a:ext cx="2715445" cy="2019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349546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Проблемы и перспективы развития ВПК"/>
          <p:cNvPicPr>
            <a:picLocks noChangeAspect="1" noChangeArrowheads="1"/>
          </p:cNvPicPr>
          <p:nvPr/>
        </p:nvPicPr>
        <p:blipFill>
          <a:blip r:embed="rId2"/>
          <a:srcRect r="17012" b="6961"/>
          <a:stretch>
            <a:fillRect/>
          </a:stretch>
        </p:blipFill>
        <p:spPr bwMode="auto">
          <a:xfrm>
            <a:off x="0" y="0"/>
            <a:ext cx="9144000" cy="683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Users\Юля\Desktop\i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666583"/>
            <a:ext cx="2664296" cy="19982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9036496" cy="6858000"/>
          </a:xfrm>
        </p:spPr>
        <p:txBody>
          <a:bodyPr/>
          <a:lstStyle/>
          <a:p>
            <a:pPr algn="l"/>
            <a:r>
              <a:rPr lang="ru-RU" sz="2400" b="1" dirty="0" smtClean="0">
                <a:solidFill>
                  <a:srgbClr val="FFFF00"/>
                </a:solidFill>
                <a:effectLst/>
              </a:rPr>
              <a:t>В настоящее время машиностроение при благоприятных рыночных условиях будет развиваться в следующих направлениях:</a:t>
            </a:r>
            <a:r>
              <a:rPr lang="ru-RU" sz="2000" b="1" dirty="0" smtClean="0">
                <a:solidFill>
                  <a:srgbClr val="FFFF00"/>
                </a:solidFill>
                <a:effectLst/>
              </a:rPr>
              <a:t/>
            </a:r>
            <a:br>
              <a:rPr lang="ru-RU" sz="2000" b="1" dirty="0" smtClean="0">
                <a:solidFill>
                  <a:srgbClr val="FFFF00"/>
                </a:solidFill>
                <a:effectLst/>
              </a:rPr>
            </a:br>
            <a:r>
              <a:rPr lang="ru-RU" sz="2000" b="1" dirty="0">
                <a:solidFill>
                  <a:srgbClr val="FFFF00"/>
                </a:solidFill>
                <a:effectLst/>
              </a:rPr>
              <a:t/>
            </a:r>
            <a:br>
              <a:rPr lang="ru-RU" sz="2000" b="1" dirty="0">
                <a:solidFill>
                  <a:srgbClr val="FFFF00"/>
                </a:solidFill>
                <a:effectLst/>
              </a:rPr>
            </a:br>
            <a:r>
              <a:rPr lang="ru-RU" sz="2000" b="1" dirty="0" smtClean="0">
                <a:solidFill>
                  <a:srgbClr val="FFFF00"/>
                </a:solidFill>
                <a:effectLst/>
              </a:rPr>
              <a:t>1. </a:t>
            </a:r>
            <a:r>
              <a:rPr lang="ru-RU" sz="2000" b="1" dirty="0" smtClean="0">
                <a:solidFill>
                  <a:srgbClr val="FFFFFF"/>
                </a:solidFill>
                <a:effectLst/>
              </a:rPr>
              <a:t>выпуск  модернизированных машин и оборудования для предприятий с морально устаревшими, но ещё функционирующими технологическими линиями</a:t>
            </a:r>
            <a:r>
              <a:rPr lang="ru-RU" sz="2000" b="1" dirty="0" smtClean="0">
                <a:effectLst/>
              </a:rPr>
              <a:t/>
            </a:r>
            <a:br>
              <a:rPr lang="ru-RU" sz="2000" b="1" dirty="0" smtClean="0">
                <a:effectLst/>
              </a:rPr>
            </a:br>
            <a:r>
              <a:rPr lang="ru-RU" sz="2000" b="1" dirty="0" smtClean="0">
                <a:effectLst/>
              </a:rPr>
              <a:t/>
            </a:r>
            <a:br>
              <a:rPr lang="ru-RU" sz="2000" b="1" dirty="0" smtClean="0">
                <a:effectLst/>
              </a:rPr>
            </a:br>
            <a:r>
              <a:rPr lang="ru-RU" sz="2000" b="1" dirty="0" smtClean="0">
                <a:solidFill>
                  <a:srgbClr val="FFFF00"/>
                </a:solidFill>
                <a:effectLst/>
              </a:rPr>
              <a:t>2. </a:t>
            </a:r>
            <a:r>
              <a:rPr lang="ru-RU" sz="2000" b="1" dirty="0" smtClean="0">
                <a:solidFill>
                  <a:srgbClr val="FFFFFF"/>
                </a:solidFill>
                <a:effectLst/>
              </a:rPr>
              <a:t>производство наукоёмкой продукции на импортном оборудовании с привлечением иностранного капитала</a:t>
            </a:r>
            <a:r>
              <a:rPr lang="ru-RU" sz="2000" b="1" dirty="0" smtClean="0">
                <a:effectLst/>
              </a:rPr>
              <a:t/>
            </a:r>
            <a:br>
              <a:rPr lang="ru-RU" sz="2000" b="1" dirty="0" smtClean="0">
                <a:effectLst/>
              </a:rPr>
            </a:br>
            <a:r>
              <a:rPr lang="ru-RU" sz="2000" b="1" dirty="0" smtClean="0">
                <a:solidFill>
                  <a:srgbClr val="FFFF00"/>
                </a:solidFill>
                <a:effectLst/>
              </a:rPr>
              <a:t/>
            </a:r>
            <a:br>
              <a:rPr lang="ru-RU" sz="2000" b="1" dirty="0" smtClean="0">
                <a:solidFill>
                  <a:srgbClr val="FFFF00"/>
                </a:solidFill>
                <a:effectLst/>
              </a:rPr>
            </a:br>
            <a:r>
              <a:rPr lang="ru-RU" sz="2000" b="1" dirty="0" smtClean="0">
                <a:solidFill>
                  <a:srgbClr val="FFFF00"/>
                </a:solidFill>
                <a:effectLst/>
              </a:rPr>
              <a:t>3. </a:t>
            </a:r>
            <a:r>
              <a:rPr lang="ru-RU" sz="2000" b="1" dirty="0" smtClean="0">
                <a:solidFill>
                  <a:srgbClr val="FFFFFF"/>
                </a:solidFill>
                <a:effectLst/>
              </a:rPr>
              <a:t>развитие отдельных производств по выпуску  оборудования для высоких технологий как на импортной, так и на собственной технологической базе</a:t>
            </a:r>
            <a:r>
              <a:rPr lang="ru-RU" sz="2000" b="1" dirty="0" smtClean="0">
                <a:effectLst/>
              </a:rPr>
              <a:t/>
            </a:r>
            <a:br>
              <a:rPr lang="ru-RU" sz="2000" b="1" dirty="0" smtClean="0">
                <a:effectLst/>
              </a:rPr>
            </a:br>
            <a:r>
              <a:rPr lang="ru-RU" sz="2000" b="1" dirty="0" smtClean="0">
                <a:effectLst/>
              </a:rPr>
              <a:t/>
            </a:r>
            <a:br>
              <a:rPr lang="ru-RU" sz="2000" b="1" dirty="0" smtClean="0">
                <a:effectLst/>
              </a:rPr>
            </a:br>
            <a:r>
              <a:rPr lang="ru-RU" sz="2000" b="1" dirty="0" smtClean="0">
                <a:solidFill>
                  <a:srgbClr val="FFFF00"/>
                </a:solidFill>
                <a:effectLst/>
              </a:rPr>
              <a:t>4. </a:t>
            </a:r>
            <a:r>
              <a:rPr lang="ru-RU" sz="2000" b="1" dirty="0" smtClean="0">
                <a:solidFill>
                  <a:srgbClr val="FFFFFF"/>
                </a:solidFill>
                <a:effectLst/>
              </a:rPr>
              <a:t>участие в проектах, предполагающих производство  технологически сложных комплектующих изделий </a:t>
            </a:r>
            <a:r>
              <a:rPr lang="ru-RU" sz="2000" b="1" dirty="0">
                <a:solidFill>
                  <a:srgbClr val="FFFFFF"/>
                </a:solidFill>
                <a:effectLst/>
              </a:rPr>
              <a:t>для техники, </a:t>
            </a:r>
            <a:r>
              <a:rPr lang="ru-RU" sz="2000" b="1" dirty="0" smtClean="0">
                <a:solidFill>
                  <a:srgbClr val="FFFFFF"/>
                </a:solidFill>
                <a:effectLst/>
              </a:rPr>
              <a:t>выпускаемой иностранными фирмами за рубежом (включение  российских технологий в международную систему технологического сотрудничества)</a:t>
            </a:r>
            <a:endParaRPr lang="ru-RU" sz="2000" b="1" dirty="0">
              <a:solidFill>
                <a:srgbClr val="FFFFFF"/>
              </a:solidFill>
              <a:effectLst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62098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Круги">
  <a:themeElements>
    <a:clrScheme name="Другая 1">
      <a:dk1>
        <a:srgbClr val="9B69FF"/>
      </a:dk1>
      <a:lt1>
        <a:srgbClr val="D8D8D8"/>
      </a:lt1>
      <a:dk2>
        <a:srgbClr val="666699"/>
      </a:dk2>
      <a:lt2>
        <a:srgbClr val="D9D9FF"/>
      </a:lt2>
      <a:accent1>
        <a:srgbClr val="66CCFF"/>
      </a:accent1>
      <a:accent2>
        <a:srgbClr val="9966FF"/>
      </a:accent2>
      <a:accent3>
        <a:srgbClr val="B8B8CA"/>
      </a:accent3>
      <a:accent4>
        <a:srgbClr val="DADADA"/>
      </a:accent4>
      <a:accent5>
        <a:srgbClr val="B8E2FF"/>
      </a:accent5>
      <a:accent6>
        <a:srgbClr val="8A5CE7"/>
      </a:accent6>
      <a:hlink>
        <a:srgbClr val="0099CC"/>
      </a:hlink>
      <a:folHlink>
        <a:srgbClr val="003399"/>
      </a:folHlink>
    </a:clrScheme>
    <a:fontScheme name="Круги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руги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уги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Ripple</Template>
  <TotalTime>503</TotalTime>
  <Words>215</Words>
  <Application>Microsoft Office PowerPoint</Application>
  <PresentationFormat>Экран (4:3)</PresentationFormat>
  <Paragraphs>35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Круги</vt:lpstr>
      <vt:lpstr>Машиностроительный комплекс</vt:lpstr>
      <vt:lpstr>План характеристики межотраслевого комплекса</vt:lpstr>
      <vt:lpstr>Машиностроение - </vt:lpstr>
      <vt:lpstr>Роль и значение машиностроения.</vt:lpstr>
      <vt:lpstr>Главная задача машиностроения – обеспечить общество новыми,  все более современными машинами.</vt:lpstr>
      <vt:lpstr>Слайд 6</vt:lpstr>
      <vt:lpstr>Слайд 7</vt:lpstr>
      <vt:lpstr>Докажите, что предприятия МСК связаны с другими межотраслевыми комплексами.  Укажите, какой продукцией они обмениваются. </vt:lpstr>
      <vt:lpstr>Слайд 9</vt:lpstr>
      <vt:lpstr>Слайд 10</vt:lpstr>
      <vt:lpstr>Слайд 11</vt:lpstr>
      <vt:lpstr>В настоящее время машиностроение при благоприятных рыночных условиях будет развиваться в следующих направлениях:  1. выпуск  модернизированных машин и оборудования для предприятий с морально устаревшими, но ещё функционирующими технологическими линиями  2. производство наукоёмкой продукции на импортном оборудовании с привлечением иностранного капитала  3. развитие отдельных производств по выпуску  оборудования для высоких технологий как на импортной, так и на собственной технологической базе  4. участие в проектах, предполагающих производство  технологически сложных комплектующих изделий для техники, выпускаемой иностранными фирмами за рубежом (включение  российских технологий в международную систему технологического сотрудничества)</vt:lpstr>
    </vt:vector>
  </TitlesOfParts>
  <Company>квартира17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Машиностроительный комплекс</dc:title>
  <dc:creator>Денис Сергеевич</dc:creator>
  <cp:lastModifiedBy>пользователь 02</cp:lastModifiedBy>
  <cp:revision>72</cp:revision>
  <dcterms:created xsi:type="dcterms:W3CDTF">2007-10-30T22:35:14Z</dcterms:created>
  <dcterms:modified xsi:type="dcterms:W3CDTF">2017-02-06T09:27:50Z</dcterms:modified>
</cp:coreProperties>
</file>